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8953500" cy="7505700"/>
  <p:notesSz cx="6858000" cy="9144000"/>
  <p:embeddedFontLst>
    <p:embeddedFont>
      <p:font typeface="Brittany" panose="020B0604020202020204" charset="0"/>
      <p:regular r:id="rId6"/>
    </p:embeddedFont>
    <p:embeddedFont>
      <p:font typeface="Open Sans 1" panose="020B0604020202020204" charset="0"/>
      <p:regular r:id="rId7"/>
    </p:embeddedFont>
    <p:embeddedFont>
      <p:font typeface="Open Sans 1 Bold" panose="020B0604020202020204" charset="0"/>
      <p:regular r:id="rId8"/>
    </p:embeddedFont>
    <p:embeddedFont>
      <p:font typeface="Open Sans 1 Italics" panose="020B0604020202020204" charset="0"/>
      <p:regular r:id="rId9"/>
    </p:embeddedFont>
    <p:embeddedFont>
      <p:font typeface="Open Sans 2" panose="020B0604020202020204" charset="0"/>
      <p:regular r:id="rId10"/>
    </p:embeddedFont>
    <p:embeddedFont>
      <p:font typeface="Open Sans 2 Bold" panose="020B0604020202020204" charset="0"/>
      <p:regular r:id="rId11"/>
    </p:embeddedFont>
    <p:embeddedFont>
      <p:font typeface="Roboto" panose="02000000000000000000" pitchFamily="2" charset="0"/>
      <p:regular r:id="rId12"/>
      <p:bold r:id="rId13"/>
      <p:boldItalic r:id="rId14"/>
    </p:embeddedFont>
    <p:embeddedFont>
      <p:font typeface="Roboto Condensed" panose="02000000000000000000" pitchFamily="2" charset="0"/>
      <p:regular r:id="rId15"/>
      <p:bold r:id="rId16"/>
      <p:italic r:id="rId17"/>
      <p:boldItalic r:id="rId18"/>
    </p:embeddedFont>
    <p:embeddedFont>
      <p:font typeface="Roboto Condensed Bold" panose="02000000000000000000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A66D"/>
    <a:srgbClr val="301E97"/>
    <a:srgbClr val="573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2" autoAdjust="0"/>
    <p:restoredTop sz="94622" autoAdjust="0"/>
  </p:normalViewPr>
  <p:slideViewPr>
    <p:cSldViewPr>
      <p:cViewPr varScale="1">
        <p:scale>
          <a:sx n="93" d="100"/>
          <a:sy n="93" d="100"/>
        </p:scale>
        <p:origin x="2346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7618" y="-21670"/>
            <a:ext cx="8984649" cy="574120"/>
            <a:chOff x="0" y="0"/>
            <a:chExt cx="2756924" cy="1851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56924" cy="185155"/>
            </a:xfrm>
            <a:custGeom>
              <a:avLst/>
              <a:gdLst/>
              <a:ahLst/>
              <a:cxnLst/>
              <a:rect l="l" t="t" r="r" b="b"/>
              <a:pathLst>
                <a:path w="2756924" h="185155">
                  <a:moveTo>
                    <a:pt x="0" y="0"/>
                  </a:moveTo>
                  <a:lnTo>
                    <a:pt x="2756924" y="0"/>
                  </a:lnTo>
                  <a:lnTo>
                    <a:pt x="2756924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756924" cy="232780"/>
            </a:xfrm>
            <a:prstGeom prst="rect">
              <a:avLst/>
            </a:prstGeom>
          </p:spPr>
          <p:txBody>
            <a:bodyPr lIns="38971" tIns="38971" rIns="38971" bIns="38971" rtlCol="0" anchor="ctr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LOGO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2360964"/>
            <a:ext cx="8967034" cy="603410"/>
          </a:xfrm>
          <a:custGeom>
            <a:avLst/>
            <a:gdLst/>
            <a:ahLst/>
            <a:cxnLst/>
            <a:rect l="l" t="t" r="r" b="b"/>
            <a:pathLst>
              <a:path w="2751518" h="185155">
                <a:moveTo>
                  <a:pt x="0" y="0"/>
                </a:moveTo>
                <a:lnTo>
                  <a:pt x="2751518" y="0"/>
                </a:lnTo>
                <a:lnTo>
                  <a:pt x="2751518" y="185155"/>
                </a:lnTo>
                <a:lnTo>
                  <a:pt x="0" y="18515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0" y="2205757"/>
            <a:ext cx="8967031" cy="758617"/>
          </a:xfrm>
          <a:prstGeom prst="rect">
            <a:avLst/>
          </a:prstGeom>
        </p:spPr>
        <p:txBody>
          <a:bodyPr lIns="38971" tIns="38971" rIns="38971" bIns="38971" rtlCol="0" anchor="ctr"/>
          <a:lstStyle/>
          <a:p>
            <a:pPr algn="ctr">
              <a:lnSpc>
                <a:spcPts val="2255"/>
              </a:lnSpc>
            </a:pPr>
            <a:r>
              <a:rPr lang="en-US" sz="161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COLORS</a:t>
            </a:r>
          </a:p>
        </p:txBody>
      </p:sp>
      <p:sp>
        <p:nvSpPr>
          <p:cNvPr id="10" name="Freeform 10"/>
          <p:cNvSpPr/>
          <p:nvPr/>
        </p:nvSpPr>
        <p:spPr>
          <a:xfrm>
            <a:off x="-84080" y="5067379"/>
            <a:ext cx="9095806" cy="603410"/>
          </a:xfrm>
          <a:custGeom>
            <a:avLst/>
            <a:gdLst/>
            <a:ahLst/>
            <a:cxnLst/>
            <a:rect l="l" t="t" r="r" b="b"/>
            <a:pathLst>
              <a:path w="2791032" h="185155">
                <a:moveTo>
                  <a:pt x="0" y="0"/>
                </a:moveTo>
                <a:lnTo>
                  <a:pt x="2791032" y="0"/>
                </a:lnTo>
                <a:lnTo>
                  <a:pt x="2791032" y="185155"/>
                </a:lnTo>
                <a:lnTo>
                  <a:pt x="0" y="185155"/>
                </a:lnTo>
                <a:close/>
              </a:path>
            </a:pathLst>
          </a:custGeom>
          <a:solidFill>
            <a:srgbClr val="F2F2F2"/>
          </a:solidFill>
          <a:ln w="9525" cap="sq">
            <a:noFill/>
            <a:prstDash val="solid"/>
            <a:miter/>
          </a:ln>
        </p:spPr>
        <p:txBody>
          <a:bodyPr/>
          <a:lstStyle/>
          <a:p>
            <a:endParaRPr lang="nl-NL"/>
          </a:p>
        </p:txBody>
      </p:sp>
      <p:sp>
        <p:nvSpPr>
          <p:cNvPr id="11" name="TextBox 11"/>
          <p:cNvSpPr txBox="1"/>
          <p:nvPr/>
        </p:nvSpPr>
        <p:spPr>
          <a:xfrm>
            <a:off x="-84080" y="4912172"/>
            <a:ext cx="9095806" cy="758617"/>
          </a:xfrm>
          <a:prstGeom prst="rect">
            <a:avLst/>
          </a:prstGeom>
        </p:spPr>
        <p:txBody>
          <a:bodyPr lIns="38971" tIns="38971" rIns="38971" bIns="38971" rtlCol="0" anchor="ctr"/>
          <a:lstStyle/>
          <a:p>
            <a:pPr algn="ctr">
              <a:lnSpc>
                <a:spcPts val="2255"/>
              </a:lnSpc>
            </a:pPr>
            <a:r>
              <a:rPr lang="en-US" sz="161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FONTS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2178061" y="3432132"/>
            <a:ext cx="1016075" cy="1016075"/>
            <a:chOff x="0" y="0"/>
            <a:chExt cx="361586" cy="36158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61586" cy="361586"/>
            </a:xfrm>
            <a:custGeom>
              <a:avLst/>
              <a:gdLst/>
              <a:ahLst/>
              <a:cxnLst/>
              <a:rect l="l" t="t" r="r" b="b"/>
              <a:pathLst>
                <a:path w="361586" h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6FAA5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361586" cy="409211"/>
            </a:xfrm>
            <a:prstGeom prst="rect">
              <a:avLst/>
            </a:prstGeom>
          </p:spPr>
          <p:txBody>
            <a:bodyPr lIns="37594" tIns="37594" rIns="37594" bIns="37594" rtlCol="0" anchor="ctr"/>
            <a:lstStyle/>
            <a:p>
              <a:pPr algn="ctr">
                <a:lnSpc>
                  <a:spcPts val="1968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5546012" y="3431041"/>
            <a:ext cx="1014041" cy="1016075"/>
          </a:xfrm>
          <a:custGeom>
            <a:avLst/>
            <a:gdLst/>
            <a:ahLst/>
            <a:cxnLst/>
            <a:rect l="l" t="t" r="r" b="b"/>
            <a:pathLst>
              <a:path w="360862" h="361586">
                <a:moveTo>
                  <a:pt x="0" y="0"/>
                </a:moveTo>
                <a:lnTo>
                  <a:pt x="360862" y="0"/>
                </a:lnTo>
                <a:lnTo>
                  <a:pt x="360862" y="361586"/>
                </a:lnTo>
                <a:lnTo>
                  <a:pt x="0" y="361586"/>
                </a:lnTo>
                <a:close/>
              </a:path>
            </a:pathLst>
          </a:custGeom>
          <a:gradFill rotWithShape="1">
            <a:gsLst>
              <a:gs pos="0">
                <a:srgbClr val="351C75">
                  <a:alpha val="100000"/>
                </a:srgbClr>
              </a:gs>
              <a:gs pos="100000">
                <a:srgbClr val="573D99"/>
              </a:gs>
            </a:gsLst>
            <a:lin ang="2700000"/>
          </a:gradFill>
        </p:spPr>
        <p:txBody>
          <a:bodyPr/>
          <a:lstStyle/>
          <a:p>
            <a:endParaRPr lang="nl-NL" dirty="0"/>
          </a:p>
        </p:txBody>
      </p:sp>
      <p:sp>
        <p:nvSpPr>
          <p:cNvPr id="20" name="TextBox 20"/>
          <p:cNvSpPr txBox="1"/>
          <p:nvPr/>
        </p:nvSpPr>
        <p:spPr>
          <a:xfrm>
            <a:off x="5546012" y="3297212"/>
            <a:ext cx="1014041" cy="1149904"/>
          </a:xfrm>
          <a:prstGeom prst="rect">
            <a:avLst/>
          </a:prstGeom>
        </p:spPr>
        <p:txBody>
          <a:bodyPr lIns="37594" tIns="37594" rIns="37594" bIns="37594" rtlCol="0" anchor="ctr"/>
          <a:lstStyle/>
          <a:p>
            <a:pPr algn="ctr">
              <a:lnSpc>
                <a:spcPts val="1968"/>
              </a:lnSpc>
            </a:pPr>
            <a:endParaRPr/>
          </a:p>
        </p:txBody>
      </p:sp>
      <p:grpSp>
        <p:nvGrpSpPr>
          <p:cNvPr id="21" name="Group 21"/>
          <p:cNvGrpSpPr/>
          <p:nvPr/>
        </p:nvGrpSpPr>
        <p:grpSpPr>
          <a:xfrm>
            <a:off x="3863187" y="3431041"/>
            <a:ext cx="1016075" cy="1016075"/>
            <a:chOff x="0" y="0"/>
            <a:chExt cx="361586" cy="36158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61586" cy="361586"/>
            </a:xfrm>
            <a:custGeom>
              <a:avLst/>
              <a:gdLst/>
              <a:ahLst/>
              <a:cxnLst/>
              <a:rect l="l" t="t" r="r" b="b"/>
              <a:pathLst>
                <a:path w="361586" h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157DAC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361586" cy="409211"/>
            </a:xfrm>
            <a:prstGeom prst="rect">
              <a:avLst/>
            </a:prstGeom>
          </p:spPr>
          <p:txBody>
            <a:bodyPr lIns="37594" tIns="37594" rIns="37594" bIns="37594" rtlCol="0" anchor="ctr"/>
            <a:lstStyle/>
            <a:p>
              <a:pPr algn="ctr">
                <a:lnSpc>
                  <a:spcPts val="1968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226803" y="3431041"/>
            <a:ext cx="1014041" cy="1016075"/>
            <a:chOff x="0" y="0"/>
            <a:chExt cx="360862" cy="36158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60862" cy="361586"/>
            </a:xfrm>
            <a:custGeom>
              <a:avLst/>
              <a:gdLst/>
              <a:ahLst/>
              <a:cxnLst/>
              <a:rect l="l" t="t" r="r" b="b"/>
              <a:pathLst>
                <a:path w="360862" h="361586">
                  <a:moveTo>
                    <a:pt x="0" y="0"/>
                  </a:moveTo>
                  <a:lnTo>
                    <a:pt x="360862" y="0"/>
                  </a:lnTo>
                  <a:lnTo>
                    <a:pt x="360862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0E3345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360862" cy="409211"/>
            </a:xfrm>
            <a:prstGeom prst="rect">
              <a:avLst/>
            </a:prstGeom>
          </p:spPr>
          <p:txBody>
            <a:bodyPr lIns="37594" tIns="37594" rIns="37594" bIns="37594" rtlCol="0" anchor="ctr"/>
            <a:lstStyle/>
            <a:p>
              <a:pPr algn="ctr">
                <a:lnSpc>
                  <a:spcPts val="1968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4000604" y="4547638"/>
            <a:ext cx="668960" cy="199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#157DAC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372106" y="4567257"/>
            <a:ext cx="627985" cy="199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#6FAA5F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415017" y="4567257"/>
            <a:ext cx="623947" cy="199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#0E3345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360054" y="4532272"/>
            <a:ext cx="1385956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Gradient: #351C75 and #573D99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55949" y="6187634"/>
            <a:ext cx="1630001" cy="608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42"/>
              </a:lnSpc>
            </a:pPr>
            <a:r>
              <a:rPr lang="en-US" sz="3673" b="1" dirty="0">
                <a:solidFill>
                  <a:srgbClr val="0E33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Heading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211620" y="6272047"/>
            <a:ext cx="2288217" cy="494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8"/>
              </a:lnSpc>
            </a:pPr>
            <a:r>
              <a:rPr lang="en-US" sz="2798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Subheading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499837" y="6448592"/>
            <a:ext cx="2288217" cy="234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584F4D"/>
                </a:solidFill>
                <a:latin typeface="Open Sans 1"/>
                <a:ea typeface="Open Sans 1"/>
                <a:cs typeface="Open Sans 1"/>
                <a:sym typeface="Open Sans 1"/>
              </a:rPr>
              <a:t>Body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36454" y="6791720"/>
            <a:ext cx="1181129" cy="189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1"/>
              </a:lnSpc>
            </a:pPr>
            <a:r>
              <a:rPr lang="en-US" sz="1065" b="1" dirty="0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Roboto Condensed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211620" y="6780301"/>
            <a:ext cx="2288217" cy="184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</a:pPr>
            <a:r>
              <a:rPr lang="en-US" sz="106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Roboto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528411" y="6780859"/>
            <a:ext cx="2288217" cy="165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</a:pPr>
            <a:r>
              <a:rPr lang="en-US" sz="1066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Open Sans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344142" y="6109977"/>
            <a:ext cx="2288217" cy="494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5"/>
              </a:lnSpc>
            </a:pPr>
            <a:r>
              <a:rPr lang="en-US" sz="2882" dirty="0">
                <a:solidFill>
                  <a:srgbClr val="157DAC"/>
                </a:solidFill>
                <a:latin typeface="Brittany"/>
                <a:ea typeface="Brittany"/>
                <a:cs typeface="Brittany"/>
                <a:sym typeface="Brittany"/>
              </a:rPr>
              <a:t>Script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405246" y="6816011"/>
            <a:ext cx="2288217" cy="165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</a:pPr>
            <a:r>
              <a:rPr lang="en-US" sz="1066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Brittany</a:t>
            </a:r>
          </a:p>
        </p:txBody>
      </p:sp>
      <p:pic>
        <p:nvPicPr>
          <p:cNvPr id="45" name="Afbeelding 44" descr="Afbeelding met symbool, logo, Graphics, ontwerp&#10;&#10;Door AI gegenereerde inhoud is mogelijk onjuist.">
            <a:extLst>
              <a:ext uri="{FF2B5EF4-FFF2-40B4-BE49-F238E27FC236}">
                <a16:creationId xmlns:a16="http://schemas.microsoft.com/office/drawing/2014/main" id="{A0ADD785-8774-1CF0-53EB-E0F8382EBB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72" y="713311"/>
            <a:ext cx="2418820" cy="1475480"/>
          </a:xfrm>
          <a:prstGeom prst="rect">
            <a:avLst/>
          </a:prstGeom>
        </p:spPr>
      </p:pic>
      <p:pic>
        <p:nvPicPr>
          <p:cNvPr id="47" name="Afbeelding 46" descr="Afbeelding met symbool, logo, Graphics, ontwerp&#10;&#10;Door AI gegenereerde inhoud is mogelijk onjuist.">
            <a:extLst>
              <a:ext uri="{FF2B5EF4-FFF2-40B4-BE49-F238E27FC236}">
                <a16:creationId xmlns:a16="http://schemas.microsoft.com/office/drawing/2014/main" id="{88596144-1A65-3FA5-D248-77CE283E79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00"/>
          <a:stretch>
            <a:fillRect/>
          </a:stretch>
        </p:blipFill>
        <p:spPr>
          <a:xfrm>
            <a:off x="5328877" y="716625"/>
            <a:ext cx="1076369" cy="1475480"/>
          </a:xfrm>
          <a:prstGeom prst="rect">
            <a:avLst/>
          </a:prstGeom>
        </p:spPr>
      </p:pic>
      <p:sp>
        <p:nvSpPr>
          <p:cNvPr id="49" name="Freeform 28"/>
          <p:cNvSpPr/>
          <p:nvPr/>
        </p:nvSpPr>
        <p:spPr>
          <a:xfrm>
            <a:off x="488875" y="3432132"/>
            <a:ext cx="1016075" cy="1016075"/>
          </a:xfrm>
          <a:custGeom>
            <a:avLst/>
            <a:gdLst/>
            <a:ahLst/>
            <a:cxnLst/>
            <a:rect l="l" t="t" r="r" b="b"/>
            <a:pathLst>
              <a:path w="361586" h="361586">
                <a:moveTo>
                  <a:pt x="0" y="0"/>
                </a:moveTo>
                <a:lnTo>
                  <a:pt x="361586" y="0"/>
                </a:lnTo>
                <a:lnTo>
                  <a:pt x="361586" y="361586"/>
                </a:lnTo>
                <a:lnTo>
                  <a:pt x="0" y="361586"/>
                </a:lnTo>
                <a:close/>
              </a:path>
            </a:pathLst>
          </a:custGeom>
          <a:solidFill>
            <a:srgbClr val="301E97"/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50" name="TextBox 29"/>
          <p:cNvSpPr txBox="1"/>
          <p:nvPr/>
        </p:nvSpPr>
        <p:spPr>
          <a:xfrm>
            <a:off x="488875" y="3298303"/>
            <a:ext cx="1016075" cy="1149904"/>
          </a:xfrm>
          <a:prstGeom prst="rect">
            <a:avLst/>
          </a:prstGeom>
        </p:spPr>
        <p:txBody>
          <a:bodyPr lIns="37594" tIns="37594" rIns="37594" bIns="37594" rtlCol="0" anchor="ctr"/>
          <a:lstStyle/>
          <a:p>
            <a:pPr algn="ctr">
              <a:lnSpc>
                <a:spcPts val="1968"/>
              </a:lnSpc>
            </a:pPr>
            <a:endParaRPr/>
          </a:p>
        </p:txBody>
      </p:sp>
      <p:sp>
        <p:nvSpPr>
          <p:cNvPr id="51" name="TextBox 32"/>
          <p:cNvSpPr txBox="1"/>
          <p:nvPr/>
        </p:nvSpPr>
        <p:spPr>
          <a:xfrm>
            <a:off x="710751" y="4567257"/>
            <a:ext cx="635402" cy="203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#301E97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62B74">
                <a:alpha val="100000"/>
              </a:srgbClr>
            </a:gs>
            <a:gs pos="100000">
              <a:srgbClr val="157DAD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 descr="Afbeelding met schermopname, blauw, Elektrisch blauw, Majorelleblauw&#10;&#10;Door AI gegenereerde inhoud is mogelijk onjuist.">
            <a:extLst>
              <a:ext uri="{FF2B5EF4-FFF2-40B4-BE49-F238E27FC236}">
                <a16:creationId xmlns:a16="http://schemas.microsoft.com/office/drawing/2014/main" id="{D2DA0E03-D16F-C315-3038-8B9A18B2D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1" r="23942"/>
          <a:stretch>
            <a:fillRect/>
          </a:stretch>
        </p:blipFill>
        <p:spPr>
          <a:xfrm>
            <a:off x="0" y="0"/>
            <a:ext cx="8959850" cy="7505700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73E45C80-1AA2-1FA5-3844-741E01303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5127" y="323850"/>
            <a:ext cx="6219196" cy="379371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651449" y="6841490"/>
            <a:ext cx="3650603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worldworkplaceeurope.ifma.org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94726" y="3041695"/>
            <a:ext cx="2489450" cy="36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0"/>
              </a:lnSpc>
            </a:pPr>
            <a:r>
              <a:rPr lang="en-US" sz="1700" spc="15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11-12 March 2026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00100" y="4350676"/>
            <a:ext cx="5953299" cy="1202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64"/>
              </a:lnSpc>
            </a:pPr>
            <a:r>
              <a:rPr lang="en-US" sz="7045" dirty="0">
                <a:solidFill>
                  <a:srgbClr val="FFFFFF"/>
                </a:solidFill>
                <a:latin typeface="Brittany"/>
                <a:ea typeface="Brittany"/>
                <a:cs typeface="Brittany"/>
                <a:sym typeface="Brittany"/>
              </a:rPr>
              <a:t>I’m Attending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01376" y="5895961"/>
            <a:ext cx="4950749" cy="701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5"/>
              </a:lnSpc>
            </a:pPr>
            <a:r>
              <a:rPr lang="en-US" sz="2004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Europe’s leading conference for </a:t>
            </a:r>
          </a:p>
          <a:p>
            <a:pPr algn="ctr">
              <a:lnSpc>
                <a:spcPts val="2805"/>
              </a:lnSpc>
            </a:pPr>
            <a:r>
              <a:rPr lang="en-US" sz="2004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facility management professionals!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62B74">
                <a:alpha val="100000"/>
              </a:srgbClr>
            </a:gs>
            <a:gs pos="100000">
              <a:srgbClr val="157DAD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 descr="Afbeelding met schermopname, blauw, Elektrisch blauw, Majorelleblauw&#10;&#10;Door AI gegenereerde inhoud is mogelijk onjuist.">
            <a:extLst>
              <a:ext uri="{FF2B5EF4-FFF2-40B4-BE49-F238E27FC236}">
                <a16:creationId xmlns:a16="http://schemas.microsoft.com/office/drawing/2014/main" id="{0D8684C0-EDB3-5A73-A1F1-BEFC97E43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1" r="23942"/>
          <a:stretch>
            <a:fillRect/>
          </a:stretch>
        </p:blipFill>
        <p:spPr>
          <a:xfrm>
            <a:off x="0" y="0"/>
            <a:ext cx="8959850" cy="75057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5430710" y="1448548"/>
            <a:ext cx="2984532" cy="4608604"/>
            <a:chOff x="0" y="0"/>
            <a:chExt cx="3979376" cy="6144805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 l="37381" r="37381"/>
            <a:stretch>
              <a:fillRect/>
            </a:stretch>
          </p:blipFill>
          <p:spPr>
            <a:xfrm>
              <a:off x="0" y="0"/>
              <a:ext cx="3979376" cy="6144805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750570" y="6428627"/>
            <a:ext cx="3590607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b="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worldworkplaceeurope.ifma.org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-512211" y="4080479"/>
            <a:ext cx="5953299" cy="1027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64"/>
              </a:lnSpc>
            </a:pPr>
            <a:r>
              <a:rPr lang="en-US" sz="6045">
                <a:solidFill>
                  <a:srgbClr val="FFFFFF"/>
                </a:solidFill>
                <a:latin typeface="Brittany"/>
                <a:ea typeface="Brittany"/>
                <a:cs typeface="Brittany"/>
                <a:sym typeface="Brittany"/>
              </a:rPr>
              <a:t>I’m Attending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50570" y="5481316"/>
            <a:ext cx="4950749" cy="575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5"/>
              </a:lnSpc>
            </a:pPr>
            <a:r>
              <a:rPr lang="en-US" sz="1704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Europe’s leading conference for </a:t>
            </a:r>
          </a:p>
          <a:p>
            <a:pPr algn="l">
              <a:lnSpc>
                <a:spcPts val="2385"/>
              </a:lnSpc>
            </a:pPr>
            <a:r>
              <a:rPr lang="en-US" sz="1704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facility management professionals!</a:t>
            </a:r>
          </a:p>
        </p:txBody>
      </p:sp>
      <p:sp>
        <p:nvSpPr>
          <p:cNvPr id="19" name="AutoShape 19"/>
          <p:cNvSpPr/>
          <p:nvPr/>
        </p:nvSpPr>
        <p:spPr>
          <a:xfrm flipV="1">
            <a:off x="750570" y="3752850"/>
            <a:ext cx="3509173" cy="14288"/>
          </a:xfrm>
          <a:prstGeom prst="line">
            <a:avLst/>
          </a:prstGeom>
          <a:ln w="28575" cap="flat">
            <a:solidFill>
              <a:srgbClr val="8EBF4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7A0FCEE4-B50F-C4C0-D0D0-6BCE12E28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192" y="490876"/>
            <a:ext cx="5027895" cy="3067016"/>
          </a:xfrm>
          <a:prstGeom prst="rect">
            <a:avLst/>
          </a:prstGeom>
        </p:spPr>
      </p:pic>
      <p:sp>
        <p:nvSpPr>
          <p:cNvPr id="27" name="TextBox 11">
            <a:extLst>
              <a:ext uri="{FF2B5EF4-FFF2-40B4-BE49-F238E27FC236}">
                <a16:creationId xmlns:a16="http://schemas.microsoft.com/office/drawing/2014/main" id="{2B0DAFD2-10F4-1100-87BE-CF594FFA7903}"/>
              </a:ext>
            </a:extLst>
          </p:cNvPr>
          <p:cNvSpPr txBox="1"/>
          <p:nvPr/>
        </p:nvSpPr>
        <p:spPr>
          <a:xfrm>
            <a:off x="2876550" y="2575626"/>
            <a:ext cx="2012590" cy="352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90"/>
              </a:lnSpc>
            </a:pPr>
            <a:r>
              <a:rPr lang="en-US" sz="1350" spc="15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11-12 March 2026</a:t>
            </a: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D90F9BE0-738A-EF1E-0C19-5603AB794644}"/>
              </a:ext>
            </a:extLst>
          </p:cNvPr>
          <p:cNvSpPr txBox="1"/>
          <p:nvPr/>
        </p:nvSpPr>
        <p:spPr>
          <a:xfrm>
            <a:off x="5265146" y="6209033"/>
            <a:ext cx="3326404" cy="281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56"/>
              </a:lnSpc>
            </a:pPr>
            <a:r>
              <a:rPr lang="en-US" sz="1540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FName LName</a:t>
            </a:r>
          </a:p>
        </p:txBody>
      </p:sp>
      <p:sp>
        <p:nvSpPr>
          <p:cNvPr id="29" name="TextBox 9">
            <a:extLst>
              <a:ext uri="{FF2B5EF4-FFF2-40B4-BE49-F238E27FC236}">
                <a16:creationId xmlns:a16="http://schemas.microsoft.com/office/drawing/2014/main" id="{47C0E5E2-7FA7-1B7D-433B-9B034E7B440C}"/>
              </a:ext>
            </a:extLst>
          </p:cNvPr>
          <p:cNvSpPr txBox="1"/>
          <p:nvPr/>
        </p:nvSpPr>
        <p:spPr>
          <a:xfrm>
            <a:off x="5265146" y="6442842"/>
            <a:ext cx="3326404" cy="281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56"/>
              </a:lnSpc>
            </a:pPr>
            <a:r>
              <a:rPr lang="en-US" sz="1540" i="1" dirty="0">
                <a:solidFill>
                  <a:srgbClr val="FFFFFF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Title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62B74">
                <a:alpha val="100000"/>
              </a:srgbClr>
            </a:gs>
            <a:gs pos="100000">
              <a:srgbClr val="157DAD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086AA4-6E1C-7D07-A644-755264D29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 descr="Afbeelding met schermopname, blauw, Elektrisch blauw, Majorelleblauw&#10;&#10;Door AI gegenereerde inhoud is mogelijk onjuist.">
            <a:extLst>
              <a:ext uri="{FF2B5EF4-FFF2-40B4-BE49-F238E27FC236}">
                <a16:creationId xmlns:a16="http://schemas.microsoft.com/office/drawing/2014/main" id="{13D9DDED-132D-5F86-9683-384135441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2" t="14922" r="21111" b="-14922"/>
          <a:stretch>
            <a:fillRect/>
          </a:stretch>
        </p:blipFill>
        <p:spPr>
          <a:xfrm>
            <a:off x="0" y="0"/>
            <a:ext cx="8959850" cy="7505700"/>
          </a:xfrm>
          <a:prstGeom prst="rect">
            <a:avLst/>
          </a:prstGeom>
        </p:spPr>
      </p:pic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F995B74-01EB-4736-D072-EC294D86A705}"/>
              </a:ext>
            </a:extLst>
          </p:cNvPr>
          <p:cNvSpPr/>
          <p:nvPr/>
        </p:nvSpPr>
        <p:spPr>
          <a:xfrm rot="15932884">
            <a:off x="3381415" y="2156703"/>
            <a:ext cx="2263784" cy="9121731"/>
          </a:xfrm>
          <a:custGeom>
            <a:avLst/>
            <a:gdLst>
              <a:gd name="connsiteX0" fmla="*/ 2263784 w 2263784"/>
              <a:gd name="connsiteY0" fmla="*/ 9121731 h 9121731"/>
              <a:gd name="connsiteX1" fmla="*/ 0 w 2263784"/>
              <a:gd name="connsiteY1" fmla="*/ 8945478 h 9121731"/>
              <a:gd name="connsiteX2" fmla="*/ 696474 w 2263784"/>
              <a:gd name="connsiteY2" fmla="*/ 0 h 9121731"/>
              <a:gd name="connsiteX3" fmla="*/ 2263784 w 2263784"/>
              <a:gd name="connsiteY3" fmla="*/ 122027 h 912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784" h="9121731">
                <a:moveTo>
                  <a:pt x="2263784" y="9121731"/>
                </a:moveTo>
                <a:lnTo>
                  <a:pt x="0" y="8945478"/>
                </a:lnTo>
                <a:lnTo>
                  <a:pt x="696474" y="0"/>
                </a:lnTo>
                <a:lnTo>
                  <a:pt x="2263784" y="1220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CD3939F1-8A63-A519-10B7-EEABA622CAE5}"/>
              </a:ext>
            </a:extLst>
          </p:cNvPr>
          <p:cNvGrpSpPr/>
          <p:nvPr/>
        </p:nvGrpSpPr>
        <p:grpSpPr>
          <a:xfrm>
            <a:off x="5844326" y="544937"/>
            <a:ext cx="2570916" cy="3969913"/>
            <a:chOff x="0" y="0"/>
            <a:chExt cx="3979376" cy="6144805"/>
          </a:xfrm>
        </p:grpSpPr>
        <p:pic>
          <p:nvPicPr>
            <p:cNvPr id="15" name="Picture 15">
              <a:extLst>
                <a:ext uri="{FF2B5EF4-FFF2-40B4-BE49-F238E27FC236}">
                  <a16:creationId xmlns:a16="http://schemas.microsoft.com/office/drawing/2014/main" id="{F464EB27-8BAA-E829-1516-CA114450A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7381" r="37381"/>
            <a:stretch>
              <a:fillRect/>
            </a:stretch>
          </p:blipFill>
          <p:spPr>
            <a:xfrm>
              <a:off x="0" y="0"/>
              <a:ext cx="3979376" cy="6144805"/>
            </a:xfrm>
            <a:prstGeom prst="rect">
              <a:avLst/>
            </a:prstGeom>
          </p:spPr>
        </p:pic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929BDC02-116D-4A19-030E-BC907659087B}"/>
              </a:ext>
            </a:extLst>
          </p:cNvPr>
          <p:cNvSpPr txBox="1"/>
          <p:nvPr/>
        </p:nvSpPr>
        <p:spPr>
          <a:xfrm>
            <a:off x="750570" y="3529334"/>
            <a:ext cx="3590607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b="1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worldworkplaceeurope.ifma.org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96960C5F-047B-CF38-A4BF-93F84672BD00}"/>
              </a:ext>
            </a:extLst>
          </p:cNvPr>
          <p:cNvSpPr txBox="1"/>
          <p:nvPr/>
        </p:nvSpPr>
        <p:spPr>
          <a:xfrm>
            <a:off x="-151175" y="860820"/>
            <a:ext cx="5953299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64"/>
              </a:lnSpc>
            </a:pPr>
            <a:r>
              <a:rPr lang="en-US" sz="7200" dirty="0">
                <a:solidFill>
                  <a:srgbClr val="68A66D"/>
                </a:solidFill>
                <a:latin typeface="Brittany"/>
                <a:ea typeface="Brittany"/>
                <a:cs typeface="Brittany"/>
                <a:sym typeface="Brittany"/>
              </a:rPr>
              <a:t>I’m Attending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6D7A783B-4511-C747-41CE-55EFF0AFB2B8}"/>
              </a:ext>
            </a:extLst>
          </p:cNvPr>
          <p:cNvSpPr txBox="1"/>
          <p:nvPr/>
        </p:nvSpPr>
        <p:spPr>
          <a:xfrm>
            <a:off x="750570" y="2432463"/>
            <a:ext cx="4950749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5"/>
              </a:lnSpc>
            </a:pPr>
            <a:r>
              <a:rPr lang="en-US" sz="2000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Europe’s leading conference for </a:t>
            </a:r>
          </a:p>
          <a:p>
            <a:pPr algn="l">
              <a:lnSpc>
                <a:spcPts val="2385"/>
              </a:lnSpc>
            </a:pPr>
            <a:r>
              <a:rPr lang="en-US" sz="2000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facility management professionals!</a:t>
            </a:r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48B28923-B0EE-AD8C-403F-F829DE1F223F}"/>
              </a:ext>
            </a:extLst>
          </p:cNvPr>
          <p:cNvSpPr/>
          <p:nvPr/>
        </p:nvSpPr>
        <p:spPr>
          <a:xfrm flipV="1">
            <a:off x="750571" y="3449030"/>
            <a:ext cx="2570916" cy="10467"/>
          </a:xfrm>
          <a:prstGeom prst="line">
            <a:avLst/>
          </a:prstGeom>
          <a:ln w="28575" cap="flat">
            <a:solidFill>
              <a:srgbClr val="8EBF4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1069E511-2974-790C-32A8-C32048DDDC43}"/>
              </a:ext>
            </a:extLst>
          </p:cNvPr>
          <p:cNvSpPr txBox="1"/>
          <p:nvPr/>
        </p:nvSpPr>
        <p:spPr>
          <a:xfrm>
            <a:off x="5417546" y="4603043"/>
            <a:ext cx="3326404" cy="281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56"/>
              </a:lnSpc>
            </a:pPr>
            <a:r>
              <a:rPr lang="en-US" sz="1540" b="1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FName </a:t>
            </a:r>
            <a:r>
              <a:rPr lang="en-US" sz="1540" b="1" dirty="0" err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LName</a:t>
            </a:r>
            <a:endParaRPr lang="en-US" sz="1540" b="1" dirty="0">
              <a:solidFill>
                <a:srgbClr val="FFFFFF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29" name="TextBox 9">
            <a:extLst>
              <a:ext uri="{FF2B5EF4-FFF2-40B4-BE49-F238E27FC236}">
                <a16:creationId xmlns:a16="http://schemas.microsoft.com/office/drawing/2014/main" id="{DA400753-70D2-6B8B-7612-2B5F1EE83112}"/>
              </a:ext>
            </a:extLst>
          </p:cNvPr>
          <p:cNvSpPr txBox="1"/>
          <p:nvPr/>
        </p:nvSpPr>
        <p:spPr>
          <a:xfrm>
            <a:off x="5417546" y="4836852"/>
            <a:ext cx="3326404" cy="281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56"/>
              </a:lnSpc>
            </a:pPr>
            <a:r>
              <a:rPr lang="en-US" sz="1540" i="1" dirty="0">
                <a:solidFill>
                  <a:srgbClr val="FFFFFF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Title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210E7983-F14E-D6BB-DD35-6ECAC1C3668E}"/>
              </a:ext>
            </a:extLst>
          </p:cNvPr>
          <p:cNvSpPr txBox="1"/>
          <p:nvPr/>
        </p:nvSpPr>
        <p:spPr>
          <a:xfrm>
            <a:off x="-534137" y="6258100"/>
            <a:ext cx="7122699" cy="564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4"/>
              </a:lnSpc>
            </a:pPr>
            <a:r>
              <a:rPr lang="en-US" sz="3267" b="1" dirty="0">
                <a:solidFill>
                  <a:srgbClr val="1D6B91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11-12 MARCH 2026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69D9498B-1AFC-15CE-E41D-E279917638E1}"/>
              </a:ext>
            </a:extLst>
          </p:cNvPr>
          <p:cNvSpPr txBox="1"/>
          <p:nvPr/>
        </p:nvSpPr>
        <p:spPr>
          <a:xfrm>
            <a:off x="-534137" y="6709140"/>
            <a:ext cx="7122699" cy="456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4"/>
              </a:lnSpc>
            </a:pPr>
            <a:r>
              <a:rPr lang="en-US" sz="2667" b="1" dirty="0">
                <a:solidFill>
                  <a:srgbClr val="68A66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The Hague, Netherlands</a:t>
            </a:r>
          </a:p>
        </p:txBody>
      </p:sp>
      <p:sp>
        <p:nvSpPr>
          <p:cNvPr id="7" name="TextBox 18">
            <a:extLst>
              <a:ext uri="{FF2B5EF4-FFF2-40B4-BE49-F238E27FC236}">
                <a16:creationId xmlns:a16="http://schemas.microsoft.com/office/drawing/2014/main" id="{A7B19AB4-D5EB-C0F8-9A40-80E54CEBFB49}"/>
              </a:ext>
            </a:extLst>
          </p:cNvPr>
          <p:cNvSpPr txBox="1"/>
          <p:nvPr/>
        </p:nvSpPr>
        <p:spPr>
          <a:xfrm>
            <a:off x="5058306" y="7146209"/>
            <a:ext cx="3774856" cy="18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0"/>
              </a:lnSpc>
            </a:pPr>
            <a:r>
              <a:rPr lang="en-US" sz="1078" b="1" dirty="0">
                <a:solidFill>
                  <a:srgbClr val="584F4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WORLDWORKPLACEEUROPE.IFMA.ORG</a:t>
            </a:r>
          </a:p>
        </p:txBody>
      </p:sp>
      <p:pic>
        <p:nvPicPr>
          <p:cNvPr id="8" name="Afbeelding 7" descr="Afbeelding met symbool, logo, Graphics, ontwerp&#10;&#10;Door AI gegenereerde inhoud is mogelijk onjuist.">
            <a:extLst>
              <a:ext uri="{FF2B5EF4-FFF2-40B4-BE49-F238E27FC236}">
                <a16:creationId xmlns:a16="http://schemas.microsoft.com/office/drawing/2014/main" id="{8E1210A4-BF10-637A-6237-FEBD9B9737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008" y="5773831"/>
            <a:ext cx="2281032" cy="139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70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97</Words>
  <Application>Microsoft Office PowerPoint</Application>
  <PresentationFormat>Aangepast</PresentationFormat>
  <Paragraphs>37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6" baseType="lpstr">
      <vt:lpstr>Roboto Condensed Bold</vt:lpstr>
      <vt:lpstr>Open Sans 2</vt:lpstr>
      <vt:lpstr>Arial</vt:lpstr>
      <vt:lpstr>Brittany</vt:lpstr>
      <vt:lpstr>Roboto</vt:lpstr>
      <vt:lpstr>Open Sans 1</vt:lpstr>
      <vt:lpstr>Calibri</vt:lpstr>
      <vt:lpstr>Roboto Condensed</vt:lpstr>
      <vt:lpstr>Open Sans 1 Bold</vt:lpstr>
      <vt:lpstr>Open Sans 2 Bold</vt:lpstr>
      <vt:lpstr>Open Sans 1 Italics</vt:lpstr>
      <vt:lpstr>Office Theme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WWEU25 I'm Attending | Social Media Cards_</dc:title>
  <cp:lastModifiedBy>Niels Peters | Ifmec</cp:lastModifiedBy>
  <cp:revision>6</cp:revision>
  <dcterms:created xsi:type="dcterms:W3CDTF">2006-08-16T00:00:00Z</dcterms:created>
  <dcterms:modified xsi:type="dcterms:W3CDTF">2025-07-11T10:03:35Z</dcterms:modified>
  <dc:identifier>DAGZtfmdtcw</dc:identifier>
</cp:coreProperties>
</file>